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57" r:id="rId4"/>
    <p:sldId id="275" r:id="rId5"/>
    <p:sldId id="260" r:id="rId6"/>
    <p:sldId id="278" r:id="rId7"/>
    <p:sldId id="279" r:id="rId8"/>
    <p:sldId id="264" r:id="rId9"/>
    <p:sldId id="262" r:id="rId10"/>
    <p:sldId id="283" r:id="rId11"/>
    <p:sldId id="282" r:id="rId12"/>
    <p:sldId id="284" r:id="rId13"/>
    <p:sldId id="285" r:id="rId14"/>
    <p:sldId id="270" r:id="rId15"/>
    <p:sldId id="276" r:id="rId16"/>
    <p:sldId id="277" r:id="rId17"/>
    <p:sldId id="281" r:id="rId18"/>
    <p:sldId id="286" r:id="rId19"/>
    <p:sldId id="271" r:id="rId20"/>
    <p:sldId id="272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64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03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541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229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64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280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569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296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951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56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90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48D176-8B9E-489C-BC93-EBC29FDBA76B}" type="datetimeFigureOut">
              <a:rPr lang="en-AU" smtClean="0"/>
              <a:t>21/07/2022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E11179-2E51-453F-9516-6A400093458E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14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djourney.com/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starryai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hyperlink" Target="https://huggingface.co/spaces/dalle-mini/dalle-mini" TargetMode="External"/><Relationship Id="rId5" Type="http://schemas.openxmlformats.org/officeDocument/2006/relationships/hyperlink" Target="https://creator.nightcafe.studio/" TargetMode="External"/><Relationship Id="rId4" Type="http://schemas.openxmlformats.org/officeDocument/2006/relationships/hyperlink" Target="https://app.wombo.ar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cal.12577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face.net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mi9AKKdV06s?clip=UgkxzOxfcwEyRyoH8UPfLZe7BgzvtjKcHYs_&amp;clipt=EAAYhaMB" TargetMode="Externa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423-021-10026-3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D2635-3070-579E-814A-9D7D741CD9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Scanning the Language Learning Landscape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75DEB-A456-22E3-EE59-364B0017A9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Colin Simpson – Education Technologist</a:t>
            </a:r>
          </a:p>
        </p:txBody>
      </p:sp>
      <p:pic>
        <p:nvPicPr>
          <p:cNvPr id="5" name="Graphic 4" descr="Binoculars">
            <a:extLst>
              <a:ext uri="{FF2B5EF4-FFF2-40B4-BE49-F238E27FC236}">
                <a16:creationId xmlns:a16="http://schemas.microsoft.com/office/drawing/2014/main" id="{DF072388-B343-9049-E0A1-B2BB38A40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5182" y="166802"/>
            <a:ext cx="1815098" cy="1815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41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2566-47F8-35B7-4041-A4480B33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452"/>
            <a:ext cx="10058400" cy="748454"/>
          </a:xfrm>
        </p:spPr>
        <p:txBody>
          <a:bodyPr/>
          <a:lstStyle/>
          <a:p>
            <a:r>
              <a:rPr lang="en-AU" dirty="0"/>
              <a:t>Reading &amp;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D7E5-F662-9395-7419-F33DAD284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Feedback Fruits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44060-680A-6B9A-2EA8-1AD4E59DF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09" t="30944" r="35455" b="6259"/>
          <a:stretch/>
        </p:blipFill>
        <p:spPr>
          <a:xfrm>
            <a:off x="4202545" y="2059708"/>
            <a:ext cx="5929746" cy="4147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22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2566-47F8-35B7-4041-A4480B33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452"/>
            <a:ext cx="10058400" cy="748454"/>
          </a:xfrm>
        </p:spPr>
        <p:txBody>
          <a:bodyPr/>
          <a:lstStyle/>
          <a:p>
            <a:r>
              <a:rPr lang="en-AU" dirty="0"/>
              <a:t>Reading &amp;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D7E5-F662-9395-7419-F33DAD284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FeedbackFruits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38E28F-1D16-0240-1649-7E79326D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19" y="1512847"/>
            <a:ext cx="9075024" cy="5104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50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2566-47F8-35B7-4041-A4480B33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452"/>
            <a:ext cx="10058400" cy="748454"/>
          </a:xfrm>
        </p:spPr>
        <p:txBody>
          <a:bodyPr/>
          <a:lstStyle/>
          <a:p>
            <a:r>
              <a:rPr lang="en-AU" dirty="0"/>
              <a:t>Reading &amp;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D7E5-F662-9395-7419-F33DAD284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Feedback Fruits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C3FF9-F0D5-91E8-36A7-297087DA0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371" y="1349579"/>
            <a:ext cx="9121629" cy="5130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248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2566-47F8-35B7-4041-A4480B33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0452"/>
            <a:ext cx="10058400" cy="748454"/>
          </a:xfrm>
        </p:spPr>
        <p:txBody>
          <a:bodyPr/>
          <a:lstStyle/>
          <a:p>
            <a:r>
              <a:rPr lang="en-AU" dirty="0"/>
              <a:t>Reading &amp;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D7E5-F662-9395-7419-F33DAD284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Feedback Fruits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45B5A-D7B7-0345-A1DE-2BBAF2AAA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648" y="1294002"/>
            <a:ext cx="9071295" cy="51026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76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52D-2D0F-EC5D-435B-876C0489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Reading and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5BD36-28E2-3E34-3746-00841A97D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9600" dirty="0"/>
              <a:t>AI</a:t>
            </a:r>
          </a:p>
          <a:p>
            <a:pPr marL="0" indent="0">
              <a:buNone/>
            </a:pPr>
            <a:r>
              <a:rPr lang="en-AU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AD7F1-42AD-40D5-B071-9EE1440F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690"/>
            <a:ext cx="5771553" cy="6138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C0349-557D-4468-A95F-6381A46E94DF}"/>
              </a:ext>
            </a:extLst>
          </p:cNvPr>
          <p:cNvSpPr txBox="1"/>
          <p:nvPr/>
        </p:nvSpPr>
        <p:spPr>
          <a:xfrm>
            <a:off x="7617204" y="6424960"/>
            <a:ext cx="391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Image generated by craiyon.com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ACE6A-B666-460D-8D57-A000B680DD2C}"/>
              </a:ext>
            </a:extLst>
          </p:cNvPr>
          <p:cNvSpPr txBox="1"/>
          <p:nvPr/>
        </p:nvSpPr>
        <p:spPr>
          <a:xfrm>
            <a:off x="444617" y="3556932"/>
            <a:ext cx="50826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hlinkClick r:id="rId4"/>
              </a:rPr>
              <a:t>https://app.wombo.art/</a:t>
            </a:r>
            <a:endParaRPr lang="en-AU" dirty="0"/>
          </a:p>
          <a:p>
            <a:r>
              <a:rPr lang="en-AU" dirty="0">
                <a:hlinkClick r:id="rId5"/>
              </a:rPr>
              <a:t>https://creator.nightcafe.studio/</a:t>
            </a:r>
            <a:endParaRPr lang="en-AU" dirty="0"/>
          </a:p>
          <a:p>
            <a:r>
              <a:rPr lang="en-AU" dirty="0">
                <a:hlinkClick r:id="rId6"/>
              </a:rPr>
              <a:t>https://huggingface.co/spaces/dalle-mini/dalle-mini</a:t>
            </a:r>
            <a:endParaRPr lang="en-AU" dirty="0"/>
          </a:p>
          <a:p>
            <a:r>
              <a:rPr lang="en-AU" dirty="0">
                <a:hlinkClick r:id="rId7"/>
              </a:rPr>
              <a:t>https://starryai.com/</a:t>
            </a:r>
            <a:endParaRPr lang="en-AU" dirty="0"/>
          </a:p>
          <a:p>
            <a:r>
              <a:rPr lang="en-AU" dirty="0">
                <a:hlinkClick r:id="rId8"/>
              </a:rPr>
              <a:t>https://www.midjourney.com/</a:t>
            </a:r>
            <a:r>
              <a:rPr lang="en-AU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94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yground - OpenAI API - Google Chrome 2022-07-17 15-34-46">
            <a:hlinkClick r:id="" action="ppaction://media"/>
            <a:extLst>
              <a:ext uri="{FF2B5EF4-FFF2-40B4-BE49-F238E27FC236}">
                <a16:creationId xmlns:a16="http://schemas.microsoft.com/office/drawing/2014/main" id="{4CDFFB76-A822-C55F-CF11-36070450DD2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9886" y="58723"/>
            <a:ext cx="8667750" cy="6500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032BA6-0CB6-4668-BF6C-3CB541EF7BA8}"/>
              </a:ext>
            </a:extLst>
          </p:cNvPr>
          <p:cNvSpPr txBox="1"/>
          <p:nvPr/>
        </p:nvSpPr>
        <p:spPr>
          <a:xfrm>
            <a:off x="335560" y="2072081"/>
            <a:ext cx="234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GPT3 from openai.com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8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EB740A-83DB-D404-32CC-B1C8FCC8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9504"/>
            <a:ext cx="10058400" cy="748348"/>
          </a:xfrm>
        </p:spPr>
        <p:txBody>
          <a:bodyPr/>
          <a:lstStyle/>
          <a:p>
            <a:r>
              <a:rPr lang="en-AU" dirty="0"/>
              <a:t>Reading and writing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3A035F-F04D-E585-A89C-6E519A37A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92" y="1846263"/>
            <a:ext cx="9203342" cy="40227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099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EB740A-83DB-D404-32CC-B1C8FCC8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40452"/>
            <a:ext cx="10058400" cy="748454"/>
          </a:xfrm>
        </p:spPr>
        <p:txBody>
          <a:bodyPr/>
          <a:lstStyle/>
          <a:p>
            <a:r>
              <a:rPr lang="en-AU" dirty="0"/>
              <a:t>Reading and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9D597-C639-46A0-FF1B-56D723AFD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/>
              <a:t>Automated Essay Scoring (the robot):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Grammar (e.g., incorrect subject-verb agreement, incorrect pronouns, possessive errors)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Usage (e.g., article and preposition errors, incorrect word forms)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Mechanics (e.g., errors in capitalization, punctuation, spellings)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Style (e.g., repetitious word use)</a:t>
            </a:r>
          </a:p>
          <a:p>
            <a:pPr marL="0" indent="0">
              <a:buNone/>
            </a:pPr>
            <a:r>
              <a:rPr lang="en-AU" dirty="0"/>
              <a:t>and a selection of elements with more complex proxies such as: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Discourse structure (e.g., presence of a thesis statement, main points, length of discourse elements)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Lexical complexity (e.g., use of unusual/sophisticated words)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Sentence variety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Source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Discourse coherence quality (e.g., extent of off-topic writing)</a:t>
            </a:r>
          </a:p>
          <a:p>
            <a:endParaRPr lang="en-AU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113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EB740A-83DB-D404-32CC-B1C8FCC8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40452"/>
            <a:ext cx="10058400" cy="748454"/>
          </a:xfrm>
        </p:spPr>
        <p:txBody>
          <a:bodyPr/>
          <a:lstStyle/>
          <a:p>
            <a:r>
              <a:rPr lang="en-AU" dirty="0"/>
              <a:t>Reading and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9D597-C639-46A0-FF1B-56D723AFD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Automated Essay Scoring (the educator):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Rhetorical knowledge – the ability to analyse and act on understandings of audiences, purposes, and contexts in creating and comprehending texts;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Critical thinking – the ability to analyse a situation or text and make thoughtful decisions based on that analysis, through writing, reading and research;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Writing processes – multiple strategies to approach and undertake writing and research;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Knowledge of conventions – the formal and informal guidelines that define what is considered to be correct and appropriate, or incorrect and inappropriate, in a piece of writing;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Ability to compose in multiple environments – from traditional pen and paper to electronic technologies.</a:t>
            </a:r>
          </a:p>
          <a:p>
            <a:endParaRPr lang="en-AU" sz="1500" dirty="0">
              <a:effectLst/>
            </a:endParaRPr>
          </a:p>
          <a:p>
            <a:r>
              <a:rPr lang="en-AU" sz="1500" dirty="0">
                <a:effectLst/>
              </a:rPr>
              <a:t>Gardner, J., O’Leary, M., &amp; Yuan, L. (2021). Artificial intelligence in educational assessment: ‘Breakthrough? Or buncombe and ballyhoo?’ </a:t>
            </a:r>
            <a:r>
              <a:rPr lang="en-AU" sz="1500" i="1" dirty="0">
                <a:effectLst/>
              </a:rPr>
              <a:t>Journal of Computer Assisted Learning</a:t>
            </a:r>
            <a:r>
              <a:rPr lang="en-AU" sz="1500" dirty="0">
                <a:effectLst/>
              </a:rPr>
              <a:t>, </a:t>
            </a:r>
            <a:r>
              <a:rPr lang="en-AU" sz="1500" i="1" dirty="0">
                <a:effectLst/>
              </a:rPr>
              <a:t>37</a:t>
            </a:r>
            <a:r>
              <a:rPr lang="en-AU" sz="1500" dirty="0">
                <a:effectLst/>
              </a:rPr>
              <a:t>(5), 1207–1216. </a:t>
            </a:r>
            <a:r>
              <a:rPr lang="en-AU" sz="1500" dirty="0">
                <a:effectLst/>
                <a:hlinkClick r:id="rId3"/>
              </a:rPr>
              <a:t>https://doi.org/10.1111/jcal.12577</a:t>
            </a:r>
            <a:endParaRPr lang="en-AU" sz="1500" dirty="0">
              <a:effectLst/>
            </a:endParaRPr>
          </a:p>
          <a:p>
            <a:endParaRPr lang="en-AU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319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ACF8-2973-1877-09BA-C1C401F4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Reading and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A022-3FC0-DF4E-3343-62589F6E2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9600" dirty="0"/>
              <a:t>What do you do?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67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61B5-350A-4F82-ED4E-684CB9667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28" y="489886"/>
            <a:ext cx="8911687" cy="1280890"/>
          </a:xfrm>
        </p:spPr>
        <p:txBody>
          <a:bodyPr/>
          <a:lstStyle/>
          <a:p>
            <a:r>
              <a:rPr lang="en-AU" dirty="0"/>
              <a:t>Acknowledging Country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FBD095-5652-6ECE-7CC5-0D7ABBDD6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99" y="25066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AU" i="1" dirty="0"/>
              <a:t>I'd like to begin by acknowledging the Traditional Owners and Custodians of the land from which I come to you today, the Wurundjeri Peoples of the Kulin Nation. </a:t>
            </a:r>
          </a:p>
          <a:p>
            <a:pPr marL="0" indent="0" algn="ctr">
              <a:buNone/>
            </a:pPr>
            <a:r>
              <a:rPr lang="en-AU" i="1" dirty="0"/>
              <a:t>I also pay my respects to their Elders past and present.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714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ACF8-2973-1877-09BA-C1C401F4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Wrapping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A022-3FC0-DF4E-3343-62589F6E2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r>
              <a:rPr lang="en-AU" dirty="0"/>
              <a:t>Ask me anything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Chat to me on Twitter @gamerlearner </a:t>
            </a:r>
          </a:p>
          <a:p>
            <a:r>
              <a:rPr lang="en-AU" dirty="0"/>
              <a:t>Find these slides in a post on my blog at </a:t>
            </a:r>
            <a:r>
              <a:rPr lang="en-AU" dirty="0">
                <a:hlinkClick r:id="rId3"/>
              </a:rPr>
              <a:t>https://Screenface.net</a:t>
            </a:r>
            <a:r>
              <a:rPr lang="en-AU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75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0F7D-9701-29EC-F363-612F2A2F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368" y="369116"/>
            <a:ext cx="8911687" cy="772486"/>
          </a:xfrm>
        </p:spPr>
        <p:txBody>
          <a:bodyPr/>
          <a:lstStyle/>
          <a:p>
            <a:r>
              <a:rPr lang="en-AU" dirty="0"/>
              <a:t>A bit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B1147-EAEF-AA46-67EB-BBC858C1C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913" y="2049710"/>
            <a:ext cx="5472608" cy="3777622"/>
          </a:xfrm>
        </p:spPr>
        <p:txBody>
          <a:bodyPr>
            <a:normAutofit fontScale="85000" lnSpcReduction="10000"/>
          </a:bodyPr>
          <a:lstStyle/>
          <a:p>
            <a:r>
              <a:rPr lang="en-AU" dirty="0"/>
              <a:t>Things I know and have done</a:t>
            </a:r>
          </a:p>
          <a:p>
            <a:r>
              <a:rPr lang="en-AU" dirty="0" err="1"/>
              <a:t>B.Ed</a:t>
            </a:r>
            <a:r>
              <a:rPr lang="en-AU" dirty="0"/>
              <a:t> (Secondary teaching – Media), </a:t>
            </a:r>
            <a:r>
              <a:rPr lang="en-AU" dirty="0" err="1"/>
              <a:t>M.Ed</a:t>
            </a:r>
            <a:r>
              <a:rPr lang="en-AU" dirty="0"/>
              <a:t> (ICT In education)</a:t>
            </a:r>
          </a:p>
          <a:p>
            <a:r>
              <a:rPr lang="en-AU" dirty="0"/>
              <a:t>TAFE teaching</a:t>
            </a:r>
          </a:p>
          <a:p>
            <a:r>
              <a:rPr lang="en-AU" dirty="0"/>
              <a:t>Worked extensively with educators in Tertiary sector on their use of technology in learning and teaching</a:t>
            </a:r>
          </a:p>
          <a:p>
            <a:r>
              <a:rPr lang="en-AU" dirty="0"/>
              <a:t>Evaluate, implement and support education technologies</a:t>
            </a:r>
          </a:p>
          <a:p>
            <a:r>
              <a:rPr lang="en-AU" dirty="0"/>
              <a:t>Mostly worked with Moodle, a little bit of Canvas and Blackboard</a:t>
            </a:r>
          </a:p>
          <a:p>
            <a:r>
              <a:rPr lang="en-AU" dirty="0"/>
              <a:t>Weekly ed tech must-reads column in Campus Morning Mail</a:t>
            </a:r>
          </a:p>
          <a:p>
            <a:r>
              <a:rPr lang="en-AU" dirty="0"/>
              <a:t>563 day streak in Duolingo (French)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6E42A-0B84-D0FC-FF4C-C1A5BA356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13" y="369116"/>
            <a:ext cx="2711912" cy="5574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6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1C973-CEC3-6795-DABE-2A04CA33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702" y="377504"/>
            <a:ext cx="8911687" cy="780875"/>
          </a:xfrm>
        </p:spPr>
        <p:txBody>
          <a:bodyPr/>
          <a:lstStyle/>
          <a:p>
            <a:r>
              <a:rPr lang="en-AU" dirty="0"/>
              <a:t>A bit about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0F521-1E66-FD45-5434-29D8CF63A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702" y="2108433"/>
            <a:ext cx="8915400" cy="3777622"/>
          </a:xfrm>
        </p:spPr>
        <p:txBody>
          <a:bodyPr>
            <a:normAutofit/>
          </a:bodyPr>
          <a:lstStyle/>
          <a:p>
            <a:r>
              <a:rPr lang="en-AU" dirty="0"/>
              <a:t>Poll – who regularly uses an LMS?</a:t>
            </a:r>
          </a:p>
          <a:p>
            <a:r>
              <a:rPr lang="en-AU" dirty="0"/>
              <a:t>Moodle</a:t>
            </a:r>
          </a:p>
          <a:p>
            <a:r>
              <a:rPr lang="en-AU" dirty="0"/>
              <a:t>Canvas</a:t>
            </a:r>
          </a:p>
          <a:p>
            <a:r>
              <a:rPr lang="en-AU" dirty="0"/>
              <a:t>Blackboard</a:t>
            </a:r>
          </a:p>
          <a:p>
            <a:r>
              <a:rPr lang="en-AU" dirty="0"/>
              <a:t>Brightspace (D2L) </a:t>
            </a:r>
          </a:p>
          <a:p>
            <a:r>
              <a:rPr lang="en-AU" dirty="0"/>
              <a:t>MS Teams</a:t>
            </a:r>
          </a:p>
          <a:p>
            <a:r>
              <a:rPr lang="en-AU" dirty="0"/>
              <a:t>Google Classroom</a:t>
            </a:r>
          </a:p>
          <a:p>
            <a:r>
              <a:rPr lang="en-AU" dirty="0"/>
              <a:t>We don’t have one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A5412-0962-49E7-34DB-73487E2B6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98" y="2108433"/>
            <a:ext cx="3048000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04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B84-ED40-9F75-3332-BE10503C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82" y="268173"/>
            <a:ext cx="6867641" cy="1280890"/>
          </a:xfrm>
        </p:spPr>
        <p:txBody>
          <a:bodyPr/>
          <a:lstStyle/>
          <a:p>
            <a:r>
              <a:rPr lang="en-AU" dirty="0"/>
              <a:t>Listening &amp;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E376-D66B-E4C0-F459-E46A33C9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95" y="1817236"/>
            <a:ext cx="10515600" cy="4351338"/>
          </a:xfrm>
        </p:spPr>
        <p:txBody>
          <a:bodyPr/>
          <a:lstStyle/>
          <a:p>
            <a:r>
              <a:rPr lang="en-AU" dirty="0"/>
              <a:t>TikTok – how people speak French</a:t>
            </a:r>
          </a:p>
          <a:p>
            <a:r>
              <a:rPr lang="en-AU" dirty="0"/>
              <a:t>(7 shots in a 24 second video – 1 point per</a:t>
            </a:r>
            <a:br>
              <a:rPr lang="en-AU" dirty="0"/>
            </a:br>
            <a:r>
              <a:rPr lang="en-AU" dirty="0"/>
              <a:t>shot)</a:t>
            </a:r>
          </a:p>
          <a:p>
            <a:endParaRPr lang="en-AU" dirty="0"/>
          </a:p>
        </p:txBody>
      </p:sp>
      <p:pic>
        <p:nvPicPr>
          <p:cNvPr id="4" name="TikTok French">
            <a:hlinkClick r:id="" action="ppaction://media"/>
            <a:extLst>
              <a:ext uri="{FF2B5EF4-FFF2-40B4-BE49-F238E27FC236}">
                <a16:creationId xmlns:a16="http://schemas.microsoft.com/office/drawing/2014/main" id="{8C7A04A6-A9DA-4356-CC47-0A549CCE1A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3393" y="0"/>
            <a:ext cx="38576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0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B84-ED40-9F75-3332-BE10503C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916" y="297769"/>
            <a:ext cx="8911687" cy="802443"/>
          </a:xfrm>
        </p:spPr>
        <p:txBody>
          <a:bodyPr/>
          <a:lstStyle/>
          <a:p>
            <a:r>
              <a:rPr lang="en-AU" dirty="0"/>
              <a:t>Listening &amp;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E376-D66B-E4C0-F459-E46A33C9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35" y="1253331"/>
            <a:ext cx="10515600" cy="4351338"/>
          </a:xfrm>
        </p:spPr>
        <p:txBody>
          <a:bodyPr/>
          <a:lstStyle/>
          <a:p>
            <a:r>
              <a:rPr lang="en-AU" dirty="0"/>
              <a:t>Descript – Very user friendly audio/video transcription and editing</a:t>
            </a:r>
          </a:p>
          <a:p>
            <a:endParaRPr lang="en-AU" dirty="0"/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55A14860-E6CB-4E0B-A8F2-03D2AB6031C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2752987" y="2050846"/>
            <a:ext cx="8270148" cy="4651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340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B84-ED40-9F75-3332-BE10503C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083" y="381035"/>
            <a:ext cx="8911687" cy="760498"/>
          </a:xfrm>
        </p:spPr>
        <p:txBody>
          <a:bodyPr/>
          <a:lstStyle/>
          <a:p>
            <a:r>
              <a:rPr lang="en-AU" dirty="0"/>
              <a:t>Listening &amp;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E376-D66B-E4C0-F459-E46A33C9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73" y="1253331"/>
            <a:ext cx="10515600" cy="4351338"/>
          </a:xfrm>
        </p:spPr>
        <p:txBody>
          <a:bodyPr/>
          <a:lstStyle/>
          <a:p>
            <a:r>
              <a:rPr lang="en-AU" dirty="0"/>
              <a:t>Descript – Very user friendly audio/video editing</a:t>
            </a:r>
          </a:p>
          <a:p>
            <a:endParaRPr lang="en-AU" dirty="0"/>
          </a:p>
        </p:txBody>
      </p:sp>
      <p:pic>
        <p:nvPicPr>
          <p:cNvPr id="5" name="Descript Storyboard _ The Future of Video Editing — Mozilla Firefox 2022-07-14 08-57-40">
            <a:hlinkClick r:id="" action="ppaction://media"/>
            <a:extLst>
              <a:ext uri="{FF2B5EF4-FFF2-40B4-BE49-F238E27FC236}">
                <a16:creationId xmlns:a16="http://schemas.microsoft.com/office/drawing/2014/main" id="{84BD07B5-16F8-4CB7-85DA-85B1FC2D06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1764" y="1986618"/>
            <a:ext cx="8660235" cy="4871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3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B84-ED40-9F75-3332-BE10503C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93585"/>
            <a:ext cx="8911687" cy="730541"/>
          </a:xfrm>
        </p:spPr>
        <p:txBody>
          <a:bodyPr/>
          <a:lstStyle/>
          <a:p>
            <a:r>
              <a:rPr lang="en-AU" dirty="0"/>
              <a:t>Listening &amp;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E376-D66B-E4C0-F459-E46A33C9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0174"/>
          </a:xfrm>
        </p:spPr>
        <p:txBody>
          <a:bodyPr>
            <a:normAutofit lnSpcReduction="10000"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Effects of podcast-making on college students’ English speaking skills in higher education</a:t>
            </a:r>
            <a:endParaRPr lang="en-AU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AU" dirty="0"/>
            </a:br>
            <a:r>
              <a:rPr lang="en-A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 story short, it is helpful.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Metacognition – reflection and self-regulation 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(planning – monitoring – evaluating – revising) 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AU" dirty="0"/>
            </a:br>
            <a:br>
              <a:rPr lang="en-AU" dirty="0"/>
            </a:br>
            <a:endParaRPr lang="en-AU" dirty="0"/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A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Yeh, H. C., Chang, W. Y., Chen, H. Y., &amp; Heng, L. (2021). Effects of podcast-making on college students’ English speaking skills in higher education. Educational Technology Research and Development, 69(5), 2845–2867.</a:t>
            </a:r>
            <a:r>
              <a:rPr lang="en-AU" sz="12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 https://doi.org/10.1007/s11423-021-10026-3</a:t>
            </a:r>
            <a:endParaRPr lang="en-AU" sz="1200" dirty="0">
              <a:effectLst/>
            </a:endParaRP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1751C-E4B0-FFF4-3D27-2F965BE81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63" y="2127843"/>
            <a:ext cx="5411161" cy="3606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575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4B84-ED40-9F75-3332-BE10503C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752" y="163720"/>
            <a:ext cx="8911687" cy="1280890"/>
          </a:xfrm>
        </p:spPr>
        <p:txBody>
          <a:bodyPr/>
          <a:lstStyle/>
          <a:p>
            <a:r>
              <a:rPr lang="en-AU" dirty="0"/>
              <a:t>Listening &amp; Speaking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E376-D66B-E4C0-F459-E46A33C93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752" y="1873541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9600" dirty="0"/>
              <a:t>What do you do?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0650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854</TotalTime>
  <Words>735</Words>
  <Application>Microsoft Office PowerPoint</Application>
  <PresentationFormat>Widescreen</PresentationFormat>
  <Paragraphs>103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Retrospect</vt:lpstr>
      <vt:lpstr>Scanning the Language Learning Landscape</vt:lpstr>
      <vt:lpstr>Acknowledging Country</vt:lpstr>
      <vt:lpstr>A bit about me</vt:lpstr>
      <vt:lpstr>A bit about you</vt:lpstr>
      <vt:lpstr>Listening &amp; Speaking</vt:lpstr>
      <vt:lpstr>Listening &amp; Speaking</vt:lpstr>
      <vt:lpstr>Listening &amp; Speaking</vt:lpstr>
      <vt:lpstr>Listening &amp; Speaking</vt:lpstr>
      <vt:lpstr>Listening &amp; Speaking</vt:lpstr>
      <vt:lpstr>Reading &amp; Writing</vt:lpstr>
      <vt:lpstr>Reading &amp; Writing</vt:lpstr>
      <vt:lpstr>Reading &amp; Writing</vt:lpstr>
      <vt:lpstr>Reading &amp; Writing</vt:lpstr>
      <vt:lpstr>Reading and writing</vt:lpstr>
      <vt:lpstr>PowerPoint Presentation</vt:lpstr>
      <vt:lpstr>Reading and writing</vt:lpstr>
      <vt:lpstr>Reading and writing</vt:lpstr>
      <vt:lpstr>Reading and writing</vt:lpstr>
      <vt:lpstr>Reading and writing</vt:lpstr>
      <vt:lpstr>Wrapping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Scanning the Language Learning Landscape</dc:title>
  <dc:creator>Colin Simpson</dc:creator>
  <cp:lastModifiedBy>Colin Simpson</cp:lastModifiedBy>
  <cp:revision>14</cp:revision>
  <dcterms:created xsi:type="dcterms:W3CDTF">2022-07-17T04:51:22Z</dcterms:created>
  <dcterms:modified xsi:type="dcterms:W3CDTF">2022-07-21T03:20:39Z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7D24EB3B-3F6E-4E02-8E89-1B476BDA5756</vt:lpwstr>
  </property>
  <property fmtid="{D5CDD505-2E9C-101B-9397-08002B2CF9AE}" pid="3" name="ArticulatePath">
    <vt:lpwstr>Presentation1</vt:lpwstr>
  </property>
</Properties>
</file>